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89" r:id="rId4"/>
    <p:sldId id="325" r:id="rId5"/>
    <p:sldId id="326" r:id="rId6"/>
    <p:sldId id="259" r:id="rId7"/>
    <p:sldId id="324" r:id="rId8"/>
    <p:sldId id="327" r:id="rId9"/>
    <p:sldId id="328" r:id="rId10"/>
    <p:sldId id="260" r:id="rId11"/>
    <p:sldId id="261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274" r:id="rId37"/>
  </p:sldIdLst>
  <p:sldSz cx="12239625" cy="7019925"/>
  <p:notesSz cx="6858000" cy="9144000"/>
  <p:embeddedFontLst>
    <p:embeddedFont>
      <p:font typeface="Arrus Blk OSF BT" panose="02090805060506020404" pitchFamily="18" charset="0"/>
      <p:regular r:id="rId38"/>
      <p:italic r:id="rId39"/>
    </p:embeddedFont>
    <p:embeddedFont>
      <p:font typeface="Arrus OSF BT" panose="02090602060506020304" pitchFamily="18" charset="0"/>
      <p:regular r:id="rId40"/>
      <p:bold r:id="rId41"/>
      <p:italic r:id="rId42"/>
      <p:boldItalic r:id="rId43"/>
    </p:embeddedFont>
    <p:embeddedFont>
      <p:font typeface="Franklin Gothic Demi" panose="020B0703020102020204" pitchFamily="34" charset="0"/>
      <p:regular r:id="rId44"/>
      <p:italic r:id="rId45"/>
    </p:embeddedFont>
    <p:embeddedFont>
      <p:font typeface="Franklin Gothic Medium" panose="020B060302010202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3AA18E4-1BB7-487E-BF43-7897286F1066}">
          <p14:sldIdLst>
            <p14:sldId id="256"/>
          </p14:sldIdLst>
        </p14:section>
        <p14:section name="Sezione senza titolo" id="{B611C561-7116-42E0-A197-29A9A50239CB}">
          <p14:sldIdLst>
            <p14:sldId id="289"/>
            <p14:sldId id="325"/>
            <p14:sldId id="326"/>
            <p14:sldId id="259"/>
            <p14:sldId id="324"/>
            <p14:sldId id="327"/>
            <p14:sldId id="328"/>
            <p14:sldId id="260"/>
            <p14:sldId id="261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8" userDrawn="1">
          <p15:clr>
            <a:srgbClr val="A4A3A4"/>
          </p15:clr>
        </p15:guide>
        <p15:guide id="2" pos="4014" userDrawn="1">
          <p15:clr>
            <a:srgbClr val="A4A3A4"/>
          </p15:clr>
        </p15:guide>
        <p15:guide id="3" orient="horz" pos="487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  <p15:guide id="5" pos="4603" userDrawn="1">
          <p15:clr>
            <a:srgbClr val="A4A3A4"/>
          </p15:clr>
        </p15:guide>
        <p15:guide id="6" pos="2540" userDrawn="1">
          <p15:clr>
            <a:srgbClr val="A4A3A4"/>
          </p15:clr>
        </p15:guide>
        <p15:guide id="7" orient="horz" pos="1485" userDrawn="1">
          <p15:clr>
            <a:srgbClr val="A4A3A4"/>
          </p15:clr>
        </p15:guide>
        <p15:guide id="8" pos="6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5AD"/>
    <a:srgbClr val="CB272C"/>
    <a:srgbClr val="FFCCFF"/>
    <a:srgbClr val="F8CD14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58"/>
      </p:cViewPr>
      <p:guideLst>
        <p:guide orient="horz" pos="2438"/>
        <p:guide pos="4014"/>
        <p:guide orient="horz" pos="487"/>
        <p:guide orient="horz" pos="1032"/>
        <p:guide pos="4603"/>
        <p:guide pos="2540"/>
        <p:guide orient="horz" pos="1485"/>
        <p:guide pos="6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n>
                  <a:noFill/>
                </a:ln>
                <a:solidFill>
                  <a:srgbClr val="00B05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B05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BC48A750-1838-2DD7-B83C-62DA7A9CEA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/>
          <a:stretch>
            <a:fillRect/>
          </a:stretch>
        </p:blipFill>
        <p:spPr>
          <a:xfrm rot="16200000">
            <a:off x="8042080" y="4898234"/>
            <a:ext cx="1441329" cy="2903879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7A5D9D0-BED1-CAC1-0E11-3BC786DEFA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 b="40402"/>
          <a:stretch>
            <a:fillRect/>
          </a:stretch>
        </p:blipFill>
        <p:spPr>
          <a:xfrm rot="5400000" flipV="1">
            <a:off x="10653629" y="-155531"/>
            <a:ext cx="1441329" cy="1730663"/>
          </a:xfrm>
          <a:custGeom>
            <a:avLst/>
            <a:gdLst>
              <a:gd name="connsiteX0" fmla="*/ 0 w 1441329"/>
              <a:gd name="connsiteY0" fmla="*/ 0 h 1730663"/>
              <a:gd name="connsiteX1" fmla="*/ 0 w 1441329"/>
              <a:gd name="connsiteY1" fmla="*/ 1730663 h 1730663"/>
              <a:gd name="connsiteX2" fmla="*/ 1441329 w 1441329"/>
              <a:gd name="connsiteY2" fmla="*/ 1730663 h 1730663"/>
              <a:gd name="connsiteX3" fmla="*/ 1441329 w 1441329"/>
              <a:gd name="connsiteY3" fmla="*/ 0 h 17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329" h="1730663">
                <a:moveTo>
                  <a:pt x="0" y="0"/>
                </a:moveTo>
                <a:lnTo>
                  <a:pt x="0" y="1730663"/>
                </a:lnTo>
                <a:lnTo>
                  <a:pt x="1441329" y="1730663"/>
                </a:lnTo>
                <a:lnTo>
                  <a:pt x="1441329" y="0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B10F90-A411-F2C7-1E91-2E396D75E0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/>
          <a:stretch>
            <a:fillRect/>
          </a:stretch>
        </p:blipFill>
        <p:spPr>
          <a:xfrm>
            <a:off x="0" y="1484277"/>
            <a:ext cx="2747598" cy="5535648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1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5505B75-2908-0DAA-A6F1-E5FAB78000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/>
          <a:stretch>
            <a:fillRect/>
          </a:stretch>
        </p:blipFill>
        <p:spPr>
          <a:xfrm rot="5400000" flipH="1">
            <a:off x="2663228" y="4944728"/>
            <a:ext cx="1441329" cy="2903879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A2DF4E-95B7-12D5-86FD-3FEFDC7E3E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 b="40402"/>
          <a:stretch>
            <a:fillRect/>
          </a:stretch>
        </p:blipFill>
        <p:spPr>
          <a:xfrm rot="16200000" flipH="1" flipV="1">
            <a:off x="51679" y="-109037"/>
            <a:ext cx="1441329" cy="1730663"/>
          </a:xfrm>
          <a:custGeom>
            <a:avLst/>
            <a:gdLst>
              <a:gd name="connsiteX0" fmla="*/ 0 w 1441329"/>
              <a:gd name="connsiteY0" fmla="*/ 0 h 1730663"/>
              <a:gd name="connsiteX1" fmla="*/ 0 w 1441329"/>
              <a:gd name="connsiteY1" fmla="*/ 1730663 h 1730663"/>
              <a:gd name="connsiteX2" fmla="*/ 1441329 w 1441329"/>
              <a:gd name="connsiteY2" fmla="*/ 1730663 h 1730663"/>
              <a:gd name="connsiteX3" fmla="*/ 1441329 w 1441329"/>
              <a:gd name="connsiteY3" fmla="*/ 0 h 17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329" h="1730663">
                <a:moveTo>
                  <a:pt x="0" y="0"/>
                </a:moveTo>
                <a:lnTo>
                  <a:pt x="0" y="1730663"/>
                </a:lnTo>
                <a:lnTo>
                  <a:pt x="1441329" y="1730663"/>
                </a:lnTo>
                <a:lnTo>
                  <a:pt x="1441329" y="0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F932E91-82B9-873C-1EB7-D298373F2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 l="50365"/>
          <a:stretch>
            <a:fillRect/>
          </a:stretch>
        </p:blipFill>
        <p:spPr>
          <a:xfrm flipH="1">
            <a:off x="9290549" y="1530771"/>
            <a:ext cx="3004743" cy="5535648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1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4909" y="664077"/>
            <a:ext cx="9179719" cy="354424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it-IT" sz="7200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P</a:t>
            </a:r>
            <a: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REGHIERA </a:t>
            </a:r>
            <a:b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</a:br>
            <a:r>
              <a:rPr lang="it-IT" sz="3600" dirty="0">
                <a:ln w="1270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DEL</a:t>
            </a:r>
            <a: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 </a:t>
            </a:r>
            <a:b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</a:br>
            <a:r>
              <a:rPr lang="it-IT" sz="7200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R</a:t>
            </a:r>
            <a: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OSARIO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6AC494-029B-DC7C-A11A-FC2B3B5805EC}"/>
              </a:ext>
            </a:extLst>
          </p:cNvPr>
          <p:cNvSpPr txBox="1"/>
          <p:nvPr/>
        </p:nvSpPr>
        <p:spPr>
          <a:xfrm>
            <a:off x="6904616" y="4763579"/>
            <a:ext cx="6260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PER LA 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V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ITA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25" y="42591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09609"/>
            <a:ext cx="7886775" cy="54844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3200" spc="50" dirty="0">
                <a:solidFill>
                  <a:srgbClr val="0070C0"/>
                </a:solidFill>
              </a:rPr>
              <a:t>O Maria</a:t>
            </a:r>
            <a:r>
              <a:rPr lang="it-IT" sz="2700" spc="50" dirty="0"/>
              <a:t>, </a:t>
            </a:r>
            <a:br>
              <a:rPr lang="it-IT" sz="2700" spc="50" dirty="0"/>
            </a:br>
            <a:r>
              <a:rPr lang="it-IT" sz="2700" spc="50" dirty="0">
                <a:solidFill>
                  <a:srgbClr val="002060"/>
                </a:solidFill>
              </a:rPr>
              <a:t>Madre di Gesù e Madre nostra,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dal tuo grembo è nata la vita del Figlio di Dio,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Gesù nostro Salvatore.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ad amare e a desiderare la vita.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di tenerezza</a:t>
            </a:r>
            <a:r>
              <a:rPr lang="it-IT" sz="2700" spc="50" dirty="0">
                <a:solidFill>
                  <a:srgbClr val="002060"/>
                </a:solidFill>
              </a:rPr>
              <a:t>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intercedi perché ogni donna e ogni uomo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accolga la vita come dono,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custodisca con cura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e la viva nella condivisione e nella solidarietà.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vita</a:t>
            </a:r>
            <a:r>
              <a:rPr lang="it-IT" sz="2700" spc="50" dirty="0">
                <a:solidFill>
                  <a:srgbClr val="002060"/>
                </a:solidFill>
              </a:rPr>
              <a:t>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prega per noi.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9EB7EC-26AD-ACB8-F4F3-A08F30CD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r="25940"/>
          <a:stretch/>
        </p:blipFill>
        <p:spPr>
          <a:xfrm>
            <a:off x="6994011" y="123987"/>
            <a:ext cx="4340794" cy="602884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491762" y="778961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Secondo mistero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2" y="2496618"/>
            <a:ext cx="6162196" cy="4216952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“Non lasciarti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vincere dal male,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ma vinci con il bene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il male”.  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(Romani 12:21)</a:t>
            </a:r>
            <a:b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</a:br>
            <a:endParaRPr lang="it-IT" sz="2800" b="0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36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20" y="1247285"/>
            <a:ext cx="10062098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Il quinto comandamento proibisce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come gravemente peccaminoso l'omicidio diretto e volontario.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L'omicida e coloro che volontariamente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cooperano all'uccisione commettono un peccato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che grida vendetta al cielo.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L'infanticidio, il fratricidio, il parricidio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l'uccisione del coniuge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sono crimini particolarmente gravi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 motivo dei vincoli naturali che infrangono.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Preoccupazioni eugenetiche o di igiene pubblica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non possono giustificare nessuna uccisione,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fosse anche comandata dai pubblici poteri.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800" dirty="0">
                <a:solidFill>
                  <a:srgbClr val="FF0000"/>
                </a:solidFill>
              </a:rPr>
              <a:t>▼</a:t>
            </a: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it-IT" sz="2700" dirty="0">
              <a:latin typeface="Franklin Gothic Medium" panose="020B0603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6191572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Meditazione</a:t>
            </a:r>
          </a:p>
        </p:txBody>
      </p:sp>
      <p:pic>
        <p:nvPicPr>
          <p:cNvPr id="3" name="Immagine 2" descr="Immagine che contiene testo, cimitero, tomba, Stele&#10;&#10;Descrizione generata automaticamente">
            <a:extLst>
              <a:ext uri="{FF2B5EF4-FFF2-40B4-BE49-F238E27FC236}">
                <a16:creationId xmlns:a16="http://schemas.microsoft.com/office/drawing/2014/main" id="{3FF06F52-B21B-B21E-6494-48CD7E159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3" b="91542" l="10000" r="90900">
                        <a14:foregroundMark x1="35000" y1="20873" x2="23400" y2="67394"/>
                        <a14:foregroundMark x1="15700" y1="24284" x2="33900" y2="74761"/>
                        <a14:foregroundMark x1="33900" y1="74761" x2="35000" y2="76535"/>
                        <a14:foregroundMark x1="71800" y1="11869" x2="56400" y2="30559"/>
                        <a14:foregroundMark x1="56400" y1="30559" x2="55000" y2="66849"/>
                        <a14:foregroundMark x1="55000" y1="66849" x2="72200" y2="87176"/>
                        <a14:foregroundMark x1="72200" y1="87176" x2="91800" y2="85402"/>
                        <a14:foregroundMark x1="91800" y1="85402" x2="95200" y2="39427"/>
                        <a14:foregroundMark x1="95200" y1="39427" x2="90900" y2="17735"/>
                        <a14:foregroundMark x1="90900" y1="17735" x2="71800" y2="11050"/>
                        <a14:foregroundMark x1="71800" y1="11050" x2="61300" y2="13233"/>
                        <a14:foregroundMark x1="17100" y1="18963" x2="36100" y2="14870"/>
                        <a14:foregroundMark x1="36100" y1="14870" x2="45600" y2="36289"/>
                        <a14:foregroundMark x1="45600" y1="36289" x2="45500" y2="91814"/>
                        <a14:foregroundMark x1="45500" y1="91814" x2="24700" y2="91542"/>
                        <a14:foregroundMark x1="24700" y1="91542" x2="11100" y2="62347"/>
                        <a14:foregroundMark x1="11100" y1="62347" x2="13000" y2="26194"/>
                        <a14:foregroundMark x1="13000" y1="26194" x2="18100" y2="18554"/>
                        <a14:foregroundMark x1="55700" y1="80764" x2="65200" y2="89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835">
            <a:off x="8496526" y="2538443"/>
            <a:ext cx="3562738" cy="26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754" y="1487838"/>
            <a:ext cx="9876118" cy="5191506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Il quinto comandamento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proibisce qualsiasi azione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fatta con l’intenzione di provocare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indirettamente la morte di una persona.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La legge morale vieta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tanto di esporre qualcuno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ad un rischio mortale senza grave motivo,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quanto di rifiutare l’assistenza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ad una persona in pericolo. </a:t>
            </a:r>
            <a:r>
              <a:rPr lang="it-IT" sz="24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br>
              <a:rPr lang="it-IT" sz="2400" b="0" i="1" dirty="0">
                <a:latin typeface="Franklin Gothic Medium" panose="020B0603020102020204" pitchFamily="34" charset="0"/>
              </a:rPr>
            </a:br>
            <a:r>
              <a:rPr lang="it-IT" sz="2400" b="0" i="1" dirty="0">
                <a:latin typeface="Franklin Gothic Medium" panose="020B0603020102020204" pitchFamily="34" charset="0"/>
              </a:rPr>
              <a:t>Catechismo della Chiesa Cattolica </a:t>
            </a:r>
            <a:br>
              <a:rPr lang="it-IT" sz="2400" b="0" i="1" dirty="0">
                <a:latin typeface="Franklin Gothic Medium" panose="020B0603020102020204" pitchFamily="34" charset="0"/>
              </a:rPr>
            </a:br>
            <a:r>
              <a:rPr lang="it-IT" sz="2400" b="0" i="1" dirty="0">
                <a:latin typeface="Franklin Gothic Medium" panose="020B0603020102020204" pitchFamily="34" charset="0"/>
              </a:rPr>
              <a:t>2268, 2269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8327244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… Meditazione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AB3BCC-EFE2-4F7D-7AB3-7D6CE015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8016">
            <a:off x="7458215" y="1790241"/>
            <a:ext cx="4797701" cy="35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r="25940"/>
          <a:stretch/>
        </p:blipFill>
        <p:spPr>
          <a:xfrm rot="20887219">
            <a:off x="946489" y="1807315"/>
            <a:ext cx="3437203" cy="4773862"/>
          </a:xfrm>
          <a:prstGeom prst="rect">
            <a:avLst/>
          </a:prstGeom>
        </p:spPr>
      </p:pic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13" y="1939332"/>
            <a:ext cx="6039060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C00000"/>
                </a:solidFill>
                <a:latin typeface="Arrus OSF BT" panose="02090602060506020304" pitchFamily="18" charset="0"/>
                <a:ea typeface="+mj-ea"/>
                <a:cs typeface="+mj-cs"/>
              </a:rPr>
              <a:t>Ripetiamo: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Maria, Madre della Vita,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in ogni circostanza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ad accogliere, amare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difendere la vita.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C34D854-DC41-DAF1-7225-C28644710E10}"/>
              </a:ext>
            </a:extLst>
          </p:cNvPr>
          <p:cNvSpPr txBox="1">
            <a:spLocks/>
          </p:cNvSpPr>
          <p:nvPr/>
        </p:nvSpPr>
        <p:spPr>
          <a:xfrm>
            <a:off x="518392" y="619901"/>
            <a:ext cx="11238180" cy="763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3800"/>
              </a:lnSpc>
              <a:spcBef>
                <a:spcPts val="1000"/>
              </a:spcBef>
            </a:pPr>
            <a:r>
              <a:rPr lang="it-IT" sz="3600" dirty="0">
                <a:ln>
                  <a:solidFill>
                    <a:srgbClr val="FF0066"/>
                  </a:solidFill>
                </a:ln>
              </a:rPr>
              <a:t>Preghiamo per </a:t>
            </a: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chi odia ed è tentato </a:t>
            </a:r>
            <a:b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</a:b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a sopprimere la vita di un fratello o sorella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28106" r="24566" b="8250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2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25" y="42591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09609"/>
            <a:ext cx="7886775" cy="54844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3200" spc="50" dirty="0">
                <a:solidFill>
                  <a:srgbClr val="0070C0"/>
                </a:solidFill>
              </a:rPr>
              <a:t>O Maria</a:t>
            </a:r>
            <a:r>
              <a:rPr lang="it-IT" sz="2700" spc="50" dirty="0"/>
              <a:t>, </a:t>
            </a:r>
            <a:br>
              <a:rPr lang="it-IT" sz="2700" spc="50" dirty="0"/>
            </a:br>
            <a:r>
              <a:rPr lang="it-IT" sz="2700" spc="50" dirty="0">
                <a:solidFill>
                  <a:srgbClr val="002060"/>
                </a:solidFill>
              </a:rPr>
              <a:t>Madre di Gesù e Madre nostra,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dal tuo grembo è nata la vita del Figlio di Dio,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Gesù nostro Salvatore.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ad amare e a desiderare la vita.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di tenerezza</a:t>
            </a:r>
            <a:r>
              <a:rPr lang="it-IT" sz="2700" spc="50" dirty="0">
                <a:solidFill>
                  <a:srgbClr val="002060"/>
                </a:solidFill>
              </a:rPr>
              <a:t>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intercedi perché ogni donna e ogni uomo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accolga la vita come dono,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custodisca con cura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e la viva nella condivisione e nella solidarietà.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vita</a:t>
            </a:r>
            <a:r>
              <a:rPr lang="it-IT" sz="2700" spc="50" dirty="0">
                <a:solidFill>
                  <a:srgbClr val="002060"/>
                </a:solidFill>
              </a:rPr>
              <a:t>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prega per noi.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9EB7EC-26AD-ACB8-F4F3-A08F30CD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r="2396"/>
          <a:stretch/>
        </p:blipFill>
        <p:spPr>
          <a:xfrm>
            <a:off x="6994011" y="139482"/>
            <a:ext cx="4321467" cy="600199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769163" y="542658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Terzo mistero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2076773"/>
            <a:ext cx="6162196" cy="4400494"/>
          </a:xfrm>
        </p:spPr>
        <p:txBody>
          <a:bodyPr/>
          <a:lstStyle/>
          <a:p>
            <a:pPr marL="0" indent="0" algn="r">
              <a:lnSpc>
                <a:spcPts val="38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“Sei tu che hai creato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le mie viscere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 mi hai tessuto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nel seno di mia madre” 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endParaRPr lang="it-IT" sz="2800" dirty="0"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(salmo 139, 13)</a:t>
            </a:r>
          </a:p>
        </p:txBody>
      </p:sp>
    </p:spTree>
    <p:extLst>
      <p:ext uri="{BB962C8B-B14F-4D97-AF65-F5344CB8AC3E}">
        <p14:creationId xmlns:p14="http://schemas.microsoft.com/office/powerpoint/2010/main" val="13860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20" y="1247285"/>
            <a:ext cx="10062098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Fin dal primo secolo la Chiesa ha dichiarato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la malizia morale di ogni aborto provocato.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Questo insegnamento non è mutato.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Rimane invariabile.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L'aborto diretto, cioè voluto come un fine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o come un mezzo,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è gravemente contrario alla legge morale: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« Non uccidere il bimbo con l'aborto,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non sopprimerlo dopo la nascita ».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« Dio, padrone della vita,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ha affidato agli uomini l'altissima missione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di proteggere la vita, …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800" dirty="0">
                <a:solidFill>
                  <a:srgbClr val="FF0000"/>
                </a:solidFill>
              </a:rPr>
              <a:t>▼</a:t>
            </a: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it-IT" sz="2700" dirty="0"/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6191572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Meditazione</a:t>
            </a:r>
          </a:p>
        </p:txBody>
      </p:sp>
      <p:pic>
        <p:nvPicPr>
          <p:cNvPr id="3" name="Immagine 2" descr="Immagine che contiene mano, dito, persona, polso&#10;&#10;Descrizione generata automaticamente">
            <a:extLst>
              <a:ext uri="{FF2B5EF4-FFF2-40B4-BE49-F238E27FC236}">
                <a16:creationId xmlns:a16="http://schemas.microsoft.com/office/drawing/2014/main" id="{E0510806-78A2-4278-A550-5E4F060DC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5"/>
          <a:stretch/>
        </p:blipFill>
        <p:spPr>
          <a:xfrm>
            <a:off x="7981627" y="1638300"/>
            <a:ext cx="4412982" cy="3348808"/>
          </a:xfrm>
          <a:prstGeom prst="ellipse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6436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754" y="1162373"/>
            <a:ext cx="9876118" cy="5516971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missione che deve essere adempiuta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in modo degno dell'uomo.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Perciò la vita, una volta concepita,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deve essere protetta con la massima cura;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l'aborto come pure l'infanticidio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sono abominevoli delitti ».</a:t>
            </a:r>
            <a:endParaRPr lang="it-IT" sz="2700" dirty="0"/>
          </a:p>
          <a:p>
            <a:pPr marL="0" indent="0">
              <a:lnSpc>
                <a:spcPts val="3000"/>
              </a:lnSpc>
              <a:buNone/>
            </a:pPr>
            <a:r>
              <a:rPr lang="it-IT" sz="2400" b="0" i="1" dirty="0"/>
              <a:t>Catechismo della Chiesa Cattolica 2271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L’embrione, poiché fin dal concepimento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deve essere trattato come una persona,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dovrà essere difeso nella sua integrità,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curato e guarito, per quanto è possibile,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come ogni altro essere umano. </a:t>
            </a:r>
            <a:r>
              <a:rPr lang="it-IT" sz="24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0" i="1" dirty="0">
                <a:latin typeface="Franklin Gothic Medium" panose="020B0603020102020204" pitchFamily="34" charset="0"/>
              </a:rPr>
              <a:t>Catechismo della Chiesa Cattolica 2274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8327244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… Meditazione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AB3BCC-EFE2-4F7D-7AB3-7D6CE015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8016">
            <a:off x="7721499" y="2528621"/>
            <a:ext cx="4485335" cy="30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290" y="1536862"/>
            <a:ext cx="9639335" cy="4855026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Con questo Rosario diamo il nostro contributo di preghiera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nel combattimento contro le forze del male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minacciano la vita in tutte le sue fasi,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promuovono la cultura della morte.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“La vita va sempre difesa,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accolta con amore ed accompagnata con costante rispetto. 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Come esseri umani e come credenti,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non dobbiamo cessare mai di promuovere la cultura della vita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di fronte alla cultura della morte. 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Dobbiamo proclamare l'intangibilità del diritto a vivere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- e a vivere con dignità - contro l'aborto, crimine aberrante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ha in sé i caratteri del sistema totalitario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nei confronti del più indifeso degli esseri umani. </a:t>
            </a:r>
            <a:r>
              <a:rPr lang="it-IT" sz="28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▼</a:t>
            </a:r>
            <a:endParaRPr lang="it-IT" sz="32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2655FF-07B7-D927-5AAC-E8A228A93E66}"/>
              </a:ext>
            </a:extLst>
          </p:cNvPr>
          <p:cNvSpPr txBox="1"/>
          <p:nvPr/>
        </p:nvSpPr>
        <p:spPr>
          <a:xfrm>
            <a:off x="2858907" y="419170"/>
            <a:ext cx="738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R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OSARIO PER LA </a:t>
            </a: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V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5F354D-E7C7-742E-342C-1FE6C3D5A7E4}"/>
              </a:ext>
            </a:extLst>
          </p:cNvPr>
          <p:cNvSpPr txBox="1"/>
          <p:nvPr/>
        </p:nvSpPr>
        <p:spPr>
          <a:xfrm>
            <a:off x="1526931" y="953486"/>
            <a:ext cx="9363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sz="2600" i="1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(con Meditazioni tratte dal Catechismo della Chiesa Cattolica)</a:t>
            </a:r>
          </a:p>
        </p:txBody>
      </p:sp>
      <p:pic>
        <p:nvPicPr>
          <p:cNvPr id="9" name="Immagine 8" descr="Immagine che contiene Creazione di gioielli, Gioielli, Accessorio di moda, collana&#10;&#10;Descrizione generata automaticamente">
            <a:extLst>
              <a:ext uri="{FF2B5EF4-FFF2-40B4-BE49-F238E27FC236}">
                <a16:creationId xmlns:a16="http://schemas.microsoft.com/office/drawing/2014/main" id="{4EAC288B-EFFD-C7A6-075D-2DE87F31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" b="96149" l="8467" r="89703">
                        <a14:foregroundMark x1="25400" y1="8858" x2="8467" y2="257"/>
                        <a14:foregroundMark x1="8467" y1="257" x2="10755" y2="11297"/>
                        <a14:foregroundMark x1="10755" y1="11297" x2="11670" y2="11553"/>
                        <a14:foregroundMark x1="77803" y1="92298" x2="87872" y2="96149"/>
                        <a14:foregroundMark x1="71625" y1="88062" x2="76430" y2="89089"/>
                        <a14:foregroundMark x1="58810" y1="70218" x2="71625" y2="88575"/>
                        <a14:foregroundMark x1="67048" y1="45315" x2="62929" y2="67908"/>
                        <a14:foregroundMark x1="62929" y1="67908" x2="61098" y2="68806"/>
                        <a14:foregroundMark x1="66819" y1="48010" x2="48055" y2="53915"/>
                        <a14:foregroundMark x1="48055" y1="53915" x2="33638" y2="62003"/>
                        <a14:foregroundMark x1="33638" y1="62003" x2="51259" y2="67779"/>
                        <a14:foregroundMark x1="51259" y1="67779" x2="52174" y2="67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5" y="1801271"/>
            <a:ext cx="2663952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r="2396"/>
          <a:stretch/>
        </p:blipFill>
        <p:spPr>
          <a:xfrm rot="20887219">
            <a:off x="588857" y="1714041"/>
            <a:ext cx="3758718" cy="522040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12" y="1939332"/>
            <a:ext cx="6039060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C00000"/>
                </a:solidFill>
                <a:latin typeface="Arrus OSF BT" panose="02090602060506020304" pitchFamily="18" charset="0"/>
                <a:ea typeface="+mj-ea"/>
                <a:cs typeface="+mj-cs"/>
              </a:rPr>
              <a:t>Ripetiamo: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Maria, Madre della Vita,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in ogni circostanza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ad accogliere, amare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difendere la vita.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C34D854-DC41-DAF1-7225-C28644710E10}"/>
              </a:ext>
            </a:extLst>
          </p:cNvPr>
          <p:cNvSpPr txBox="1">
            <a:spLocks/>
          </p:cNvSpPr>
          <p:nvPr/>
        </p:nvSpPr>
        <p:spPr>
          <a:xfrm>
            <a:off x="518392" y="619901"/>
            <a:ext cx="11238180" cy="763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3800"/>
              </a:lnSpc>
              <a:spcBef>
                <a:spcPts val="1000"/>
              </a:spcBef>
            </a:pPr>
            <a:r>
              <a:rPr lang="it-IT" sz="3600" dirty="0">
                <a:ln>
                  <a:solidFill>
                    <a:srgbClr val="FF0066"/>
                  </a:solidFill>
                </a:ln>
              </a:rPr>
              <a:t>Preghiamo per </a:t>
            </a: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le donne </a:t>
            </a:r>
            <a:b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</a:b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tentate a non accogliere la vita nascente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9" t="5737" r="4308" b="5101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15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25" y="42591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09609"/>
            <a:ext cx="7886775" cy="54844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3200" spc="50" dirty="0">
                <a:solidFill>
                  <a:srgbClr val="0070C0"/>
                </a:solidFill>
              </a:rPr>
              <a:t>O Maria</a:t>
            </a:r>
            <a:r>
              <a:rPr lang="it-IT" sz="2700" spc="50" dirty="0"/>
              <a:t>, </a:t>
            </a:r>
            <a:br>
              <a:rPr lang="it-IT" sz="2700" spc="50" dirty="0"/>
            </a:br>
            <a:r>
              <a:rPr lang="it-IT" sz="2700" spc="50" dirty="0">
                <a:solidFill>
                  <a:srgbClr val="002060"/>
                </a:solidFill>
              </a:rPr>
              <a:t>Madre di Gesù e Madre nostra,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dal tuo grembo è nata la vita del Figlio di Dio,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Gesù nostro Salvatore.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ad amare e a desiderare la vita.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di tenerezza</a:t>
            </a:r>
            <a:r>
              <a:rPr lang="it-IT" sz="2700" spc="50" dirty="0">
                <a:solidFill>
                  <a:srgbClr val="002060"/>
                </a:solidFill>
              </a:rPr>
              <a:t>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intercedi perché ogni donna e ogni uomo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accolga la vita come dono,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custodisca con cura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e la viva nella condivisione e nella solidarietà.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vita</a:t>
            </a:r>
            <a:r>
              <a:rPr lang="it-IT" sz="2700" spc="50" dirty="0">
                <a:solidFill>
                  <a:srgbClr val="002060"/>
                </a:solidFill>
              </a:rPr>
              <a:t>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prega per noi.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9EB7EC-26AD-ACB8-F4F3-A08F30CD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r="26059"/>
          <a:stretch/>
        </p:blipFill>
        <p:spPr>
          <a:xfrm>
            <a:off x="7218145" y="773112"/>
            <a:ext cx="4443023" cy="6170825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769163" y="542658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Quarto mistero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1500027"/>
            <a:ext cx="6162196" cy="4977240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«Dice il Signore: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sono io che do la morte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 faccio vivere» </a:t>
            </a:r>
          </a:p>
          <a:p>
            <a:pPr marL="0" indent="0" algn="r">
              <a:spcBef>
                <a:spcPts val="1000"/>
              </a:spcBef>
              <a:buNone/>
              <a:tabLst>
                <a:tab pos="7805738" algn="r"/>
              </a:tabLst>
            </a:pP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(</a:t>
            </a:r>
            <a:r>
              <a:rPr lang="it-IT" sz="2800" b="0" i="1" dirty="0" err="1">
                <a:solidFill>
                  <a:srgbClr val="0070C0"/>
                </a:solidFill>
                <a:ea typeface="+mj-ea"/>
                <a:cs typeface="+mj-cs"/>
              </a:rPr>
              <a:t>Dt</a:t>
            </a: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 32, 39)</a:t>
            </a:r>
          </a:p>
          <a:p>
            <a:pPr marL="0" indent="0" algn="r">
              <a:lnSpc>
                <a:spcPts val="28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600" i="1" dirty="0">
                <a:solidFill>
                  <a:srgbClr val="FF0066"/>
                </a:solidFill>
              </a:rPr>
              <a:t>«Nessuno di noi vive per se stesso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e nessuno muore per se stesso,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perché se noi viviamo,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viviamo per il Signore;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se noi moriamo,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moriamo per il Signore. </a:t>
            </a:r>
            <a:br>
              <a:rPr lang="it-IT" sz="2600" i="1" dirty="0">
                <a:solidFill>
                  <a:srgbClr val="FF0066"/>
                </a:solidFill>
              </a:rPr>
            </a:br>
            <a:r>
              <a:rPr lang="it-IT" sz="2600" i="1" dirty="0">
                <a:solidFill>
                  <a:srgbClr val="FF0066"/>
                </a:solidFill>
              </a:rPr>
              <a:t>Sia che viviamo, sia che moriamo, siamo dunque del Signore» </a:t>
            </a:r>
            <a:endParaRPr lang="it-IT" sz="2600" dirty="0">
              <a:solidFill>
                <a:srgbClr val="FF0066"/>
              </a:solidFill>
            </a:endParaRPr>
          </a:p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b="0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47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tanasia: merita un dibattito serio">
            <a:extLst>
              <a:ext uri="{FF2B5EF4-FFF2-40B4-BE49-F238E27FC236}">
                <a16:creationId xmlns:a16="http://schemas.microsoft.com/office/drawing/2014/main" id="{0028A98B-9FB5-61C9-3FD8-B8D5E2908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77" y="629303"/>
            <a:ext cx="37623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76" y="1144543"/>
            <a:ext cx="10062098" cy="5626127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Qualunque ne siano i motivi e i mezzi,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l'eutanasia diretta consiste nel mettere fine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alla vita di persone handicappate, ammalate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o prossime alla morte.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Essa è moralmente inaccettabile.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Così un'azione oppure un'omissione che, da sé o intenzionalmente, provoca la morte allo scopo di porre fine al dolore,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costituisce un'uccisione gravemente contraria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alla dignità della persona umana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al rispetto del Dio vivente, suo Creatore.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L'errore di giudizio, nel quale si può essere incorsi in buona fede, non muta la natura di quest'atto omicida,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sempre da condannare e da escludere. 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400" b="0" i="1" dirty="0"/>
              <a:t>Catechismo della Chiesa Cattolica 2277   </a:t>
            </a:r>
            <a:r>
              <a:rPr lang="it-IT" sz="2000" dirty="0">
                <a:solidFill>
                  <a:srgbClr val="FF0000"/>
                </a:solidFill>
              </a:rPr>
              <a:t>▼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6191572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Meditazione</a:t>
            </a:r>
          </a:p>
        </p:txBody>
      </p:sp>
    </p:spTree>
    <p:extLst>
      <p:ext uri="{BB962C8B-B14F-4D97-AF65-F5344CB8AC3E}">
        <p14:creationId xmlns:p14="http://schemas.microsoft.com/office/powerpoint/2010/main" val="25783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IDA AI SERVIZI">
            <a:extLst>
              <a:ext uri="{FF2B5EF4-FFF2-40B4-BE49-F238E27FC236}">
                <a16:creationId xmlns:a16="http://schemas.microsoft.com/office/drawing/2014/main" id="{79618FB2-9EDF-0C76-1587-62B10B35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7024" l="3000" r="96667">
                        <a14:foregroundMark x1="16000" y1="6548" x2="3000" y2="23214"/>
                        <a14:foregroundMark x1="3000" y1="23214" x2="6333" y2="38690"/>
                        <a14:foregroundMark x1="50667" y1="91071" x2="96667" y2="65476"/>
                        <a14:foregroundMark x1="48000" y1="93452" x2="61000" y2="88690"/>
                        <a14:foregroundMark x1="61000" y1="88690" x2="56333" y2="97619"/>
                        <a14:foregroundMark x1="17667" y1="4167" x2="19333" y2="7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18" y="4294599"/>
            <a:ext cx="4128712" cy="23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754" y="1319065"/>
            <a:ext cx="9876118" cy="5191506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Anche se la morte è considerata imminente,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le cure che d'ordinario sono dovute ad una persona ammalata non possono essere legittimamente interrotte.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L'uso di analgesici per alleviare le sofferenze del moribondo, anche con il rischio di abbreviare i suoi giorni,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può essere moralmente conforme alla dignità umana,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se la morte non è voluta né come fine né come mezzo,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ma è soltanto prevista e tollerata come inevitabile.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Le cure palliative costituiscono una forma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privilegiata della carità disinteressata.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 questo titolo devono essere incoraggiate. </a:t>
            </a:r>
            <a:r>
              <a:rPr lang="it-IT" sz="24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0" i="1" dirty="0">
                <a:latin typeface="Franklin Gothic Medium" panose="020B0603020102020204" pitchFamily="34" charset="0"/>
              </a:rPr>
              <a:t>Catechismo della Chiesa Cattolica 2279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8327244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… Meditazione</a:t>
            </a:r>
          </a:p>
        </p:txBody>
      </p:sp>
    </p:spTree>
    <p:extLst>
      <p:ext uri="{BB962C8B-B14F-4D97-AF65-F5344CB8AC3E}">
        <p14:creationId xmlns:p14="http://schemas.microsoft.com/office/powerpoint/2010/main" val="1699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r="26059"/>
          <a:stretch/>
        </p:blipFill>
        <p:spPr>
          <a:xfrm rot="20887219">
            <a:off x="497077" y="1969274"/>
            <a:ext cx="3758718" cy="5220408"/>
          </a:xfrm>
          <a:prstGeom prst="rect">
            <a:avLst/>
          </a:prstGeom>
        </p:spPr>
      </p:pic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12" y="1939332"/>
            <a:ext cx="6039060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C00000"/>
                </a:solidFill>
                <a:latin typeface="Arrus OSF BT" panose="02090602060506020304" pitchFamily="18" charset="0"/>
                <a:ea typeface="+mj-ea"/>
                <a:cs typeface="+mj-cs"/>
              </a:rPr>
              <a:t>Ripetiamo: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Maria, Madre della Vita,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in ogni circostanza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ad accogliere, amare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difendere la vita.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C34D854-DC41-DAF1-7225-C28644710E10}"/>
              </a:ext>
            </a:extLst>
          </p:cNvPr>
          <p:cNvSpPr txBox="1">
            <a:spLocks/>
          </p:cNvSpPr>
          <p:nvPr/>
        </p:nvSpPr>
        <p:spPr>
          <a:xfrm>
            <a:off x="518392" y="619901"/>
            <a:ext cx="11238180" cy="763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3800"/>
              </a:lnSpc>
              <a:spcBef>
                <a:spcPts val="1000"/>
              </a:spcBef>
            </a:pPr>
            <a:r>
              <a:rPr lang="it-IT" sz="3600" dirty="0">
                <a:ln>
                  <a:solidFill>
                    <a:srgbClr val="FF0066"/>
                  </a:solidFill>
                </a:ln>
              </a:rPr>
              <a:t>Preghiamo per </a:t>
            </a: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chi vive nella </a:t>
            </a:r>
            <a:b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</a:b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sofferenza ed è tentato di lasciarsi morire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-313" r="1198" b="11151"/>
          <a:stretch/>
        </p:blipFill>
        <p:spPr>
          <a:xfrm rot="185569"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30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25" y="42591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09609"/>
            <a:ext cx="7886775" cy="54844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3200" spc="50" dirty="0">
                <a:solidFill>
                  <a:srgbClr val="0070C0"/>
                </a:solidFill>
              </a:rPr>
              <a:t>O Maria</a:t>
            </a:r>
            <a:r>
              <a:rPr lang="it-IT" sz="2700" spc="50" dirty="0"/>
              <a:t>, </a:t>
            </a:r>
            <a:br>
              <a:rPr lang="it-IT" sz="2700" spc="50" dirty="0"/>
            </a:br>
            <a:r>
              <a:rPr lang="it-IT" sz="2700" spc="50" dirty="0">
                <a:solidFill>
                  <a:srgbClr val="002060"/>
                </a:solidFill>
              </a:rPr>
              <a:t>Madre di Gesù e Madre nostra,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dal tuo grembo è nata la vita del Figlio di Dio,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Gesù nostro Salvatore.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ad amare e a desiderare la vita.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di tenerezza</a:t>
            </a:r>
            <a:r>
              <a:rPr lang="it-IT" sz="2700" spc="50" dirty="0">
                <a:solidFill>
                  <a:srgbClr val="002060"/>
                </a:solidFill>
              </a:rPr>
              <a:t>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intercedi perché ogni donna e ogni uomo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accolga la vita come dono,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custodisca con cura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e la viva nella condivisione e nella solidarietà.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vita</a:t>
            </a:r>
            <a:r>
              <a:rPr lang="it-IT" sz="2700" spc="50" dirty="0">
                <a:solidFill>
                  <a:srgbClr val="002060"/>
                </a:solidFill>
              </a:rPr>
              <a:t>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prega per noi.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9EB7EC-26AD-ACB8-F4F3-A08F30CD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409" r="38710" b="-409"/>
          <a:stretch/>
        </p:blipFill>
        <p:spPr>
          <a:xfrm>
            <a:off x="6959097" y="238857"/>
            <a:ext cx="4498482" cy="6238410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769163" y="542658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Quinto mistero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2167847"/>
            <a:ext cx="5402291" cy="4309420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“E’ Dio che dà a tutti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la vita e il respiro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 ogni cosa” </a:t>
            </a:r>
          </a:p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(Atti 12, 25)</a:t>
            </a:r>
          </a:p>
        </p:txBody>
      </p:sp>
    </p:spTree>
    <p:extLst>
      <p:ext uri="{BB962C8B-B14F-4D97-AF65-F5344CB8AC3E}">
        <p14:creationId xmlns:p14="http://schemas.microsoft.com/office/powerpoint/2010/main" val="7798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837" y="1697029"/>
            <a:ext cx="8167607" cy="4566038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Dobbiamo proclamare tale diritto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contro ogni manipolazione genetica,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insidia lo sviluppo della persona;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contro l'eutanasia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ed il rifiuto pratico dei più deboli;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contro il razzismo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la violenza omicida di qualsiasi genere”. </a:t>
            </a:r>
            <a:endParaRPr lang="it-IT" sz="2700" dirty="0"/>
          </a:p>
          <a:p>
            <a:pPr marL="0" indent="0" algn="ctr">
              <a:lnSpc>
                <a:spcPts val="3000"/>
              </a:lnSpc>
              <a:spcBef>
                <a:spcPts val="1200"/>
              </a:spcBef>
              <a:buNone/>
              <a:tabLst>
                <a:tab pos="7175500" algn="r"/>
              </a:tabLst>
            </a:pPr>
            <a:r>
              <a:rPr lang="it-IT" sz="2700" b="1" dirty="0">
                <a:latin typeface="Franklin Gothic Medium" panose="020B0603020102020204" pitchFamily="34" charset="0"/>
              </a:rPr>
              <a:t>	</a:t>
            </a:r>
            <a:r>
              <a:rPr lang="it-IT" sz="2700" b="0" i="1" dirty="0">
                <a:latin typeface="Franklin Gothic Medium" panose="020B0603020102020204" pitchFamily="34" charset="0"/>
              </a:rPr>
              <a:t>(Giovanni Paolo II </a:t>
            </a:r>
            <a:br>
              <a:rPr lang="it-IT" sz="2700" b="0" i="1" dirty="0">
                <a:latin typeface="Franklin Gothic Medium" panose="020B0603020102020204" pitchFamily="34" charset="0"/>
              </a:rPr>
            </a:br>
            <a:r>
              <a:rPr lang="it-IT" sz="2700" b="0" i="1" dirty="0">
                <a:latin typeface="Franklin Gothic Medium" panose="020B0603020102020204" pitchFamily="34" charset="0"/>
              </a:rPr>
              <a:t>	Angelus, 3 febbraio 1991)</a:t>
            </a:r>
          </a:p>
          <a:p>
            <a:pPr marL="0" indent="0">
              <a:lnSpc>
                <a:spcPts val="3000"/>
              </a:lnSpc>
              <a:spcBef>
                <a:spcPts val="2400"/>
              </a:spcBef>
              <a:buNone/>
            </a:pPr>
            <a:r>
              <a:rPr lang="it-IT" sz="2800" b="0" cap="small" dirty="0">
                <a:solidFill>
                  <a:srgbClr val="0062AC"/>
                </a:solidFill>
              </a:rPr>
              <a:t>Nel nome del Padre e del Figlio e dello </a:t>
            </a:r>
            <a:r>
              <a:rPr lang="it-IT" sz="2800" b="0" cap="small" dirty="0" err="1">
                <a:solidFill>
                  <a:srgbClr val="0062AC"/>
                </a:solidFill>
              </a:rPr>
              <a:t>Sprito</a:t>
            </a:r>
            <a:r>
              <a:rPr lang="it-IT" sz="2800" b="0" cap="small" dirty="0">
                <a:solidFill>
                  <a:srgbClr val="0062AC"/>
                </a:solidFill>
              </a:rPr>
              <a:t> Santo</a:t>
            </a:r>
          </a:p>
          <a:p>
            <a:pPr marL="0" indent="0" algn="r">
              <a:lnSpc>
                <a:spcPts val="3000"/>
              </a:lnSpc>
              <a:spcBef>
                <a:spcPts val="1200"/>
              </a:spcBef>
              <a:buNone/>
            </a:pPr>
            <a:endParaRPr lang="it-IT" sz="2700" b="0" i="1" dirty="0">
              <a:latin typeface="Franklin Gothic Medium" panose="020B06030201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2655FF-07B7-D927-5AAC-E8A228A93E66}"/>
              </a:ext>
            </a:extLst>
          </p:cNvPr>
          <p:cNvSpPr txBox="1"/>
          <p:nvPr/>
        </p:nvSpPr>
        <p:spPr>
          <a:xfrm>
            <a:off x="2879446" y="450188"/>
            <a:ext cx="738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R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OSARIO PER LA </a:t>
            </a: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V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5F354D-E7C7-742E-342C-1FE6C3D5A7E4}"/>
              </a:ext>
            </a:extLst>
          </p:cNvPr>
          <p:cNvSpPr txBox="1"/>
          <p:nvPr/>
        </p:nvSpPr>
        <p:spPr>
          <a:xfrm>
            <a:off x="1972408" y="989143"/>
            <a:ext cx="9363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sz="2600" i="1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(con Meditazioni tratte dal Catechismo della Chiesa Cattolica)</a:t>
            </a:r>
          </a:p>
        </p:txBody>
      </p:sp>
      <p:pic>
        <p:nvPicPr>
          <p:cNvPr id="9" name="Immagine 8" descr="Immagine che contiene Creazione di gioielli, Gioielli, Accessorio di moda, collana&#10;&#10;Descrizione generata automaticamente">
            <a:extLst>
              <a:ext uri="{FF2B5EF4-FFF2-40B4-BE49-F238E27FC236}">
                <a16:creationId xmlns:a16="http://schemas.microsoft.com/office/drawing/2014/main" id="{4EAC288B-EFFD-C7A6-075D-2DE87F31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" b="96149" l="8467" r="89703">
                        <a14:foregroundMark x1="25400" y1="8858" x2="8467" y2="257"/>
                        <a14:foregroundMark x1="8467" y1="257" x2="10755" y2="11297"/>
                        <a14:foregroundMark x1="10755" y1="11297" x2="11670" y2="11553"/>
                        <a14:foregroundMark x1="77803" y1="92298" x2="87872" y2="96149"/>
                        <a14:foregroundMark x1="71625" y1="88062" x2="76430" y2="89089"/>
                        <a14:foregroundMark x1="58810" y1="70218" x2="71625" y2="88575"/>
                        <a14:foregroundMark x1="67048" y1="45315" x2="62929" y2="67908"/>
                        <a14:foregroundMark x1="62929" y1="67908" x2="61098" y2="68806"/>
                        <a14:foregroundMark x1="66819" y1="48010" x2="48055" y2="53915"/>
                        <a14:foregroundMark x1="48055" y1="53915" x2="33638" y2="62003"/>
                        <a14:foregroundMark x1="33638" y1="62003" x2="51259" y2="67779"/>
                        <a14:foregroundMark x1="51259" y1="67779" x2="52174" y2="67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3149" y="1777240"/>
            <a:ext cx="2663952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455" y="1264492"/>
            <a:ext cx="10062098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Ciascuno è responsabile della propria vita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davanti a Dio che gliel'ha donata.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Egli ne rimane il sovrano Padrone.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Noi siamo tenuti a riceverla con riconoscenza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a preservarla per il suo onore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per la salvezza delle nostre anime.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Siamo amministratori,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non proprietari della vita che Dio ci ha affidato.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Non ne disponiamo.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Il suicidio contraddice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la naturale inclinazione dell'essere umano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 conservare e a perpetuare la propria vita.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800" dirty="0">
                <a:solidFill>
                  <a:srgbClr val="FF0000"/>
                </a:solidFill>
              </a:rPr>
              <a:t>▼</a:t>
            </a:r>
            <a:endParaRPr lang="it-IT" sz="27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6191572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Meditazione</a:t>
            </a:r>
          </a:p>
        </p:txBody>
      </p:sp>
      <p:pic>
        <p:nvPicPr>
          <p:cNvPr id="3" name="Immagine 2" descr="Immagine che contiene Viso umano, dipinto, vestiti, disegno&#10;&#10;Descrizione generata automaticamente">
            <a:extLst>
              <a:ext uri="{FF2B5EF4-FFF2-40B4-BE49-F238E27FC236}">
                <a16:creationId xmlns:a16="http://schemas.microsoft.com/office/drawing/2014/main" id="{4F38AEB8-547E-67C9-43C0-7E8CD4765B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327">
            <a:off x="8889447" y="1376626"/>
            <a:ext cx="3806953" cy="46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754" y="1262010"/>
            <a:ext cx="9876118" cy="5191506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Esso è gravemente contrario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al giusto amore di sé.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Al tempo stesso è un'offesa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all'amore del prossimo,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perché spezza ingiustamente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i legami di solidarietà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con la società familiare,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nazionale e umana,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nei confronti delle quali abbiamo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degli obblighi.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Il suicidio è contrario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all'amore del Dio vivente. </a:t>
            </a:r>
            <a:r>
              <a:rPr lang="it-IT" sz="28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dirty="0">
              <a:solidFill>
                <a:srgbClr val="FF0066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0" i="1" dirty="0"/>
              <a:t>(Catechismo della Chiesa Cattolica 2280,2281)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8327244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… Meditazione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AB3BCC-EFE2-4F7D-7AB3-7D6CE015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8016">
            <a:off x="7568259" y="1520978"/>
            <a:ext cx="4485335" cy="44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5" t="72" r="37055" b="-72"/>
          <a:stretch/>
        </p:blipFill>
        <p:spPr>
          <a:xfrm rot="20887219">
            <a:off x="742969" y="1332459"/>
            <a:ext cx="3758718" cy="5220408"/>
          </a:xfrm>
          <a:prstGeom prst="rect">
            <a:avLst/>
          </a:prstGeom>
        </p:spPr>
      </p:pic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12" y="1939332"/>
            <a:ext cx="6039060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C00000"/>
                </a:solidFill>
                <a:latin typeface="Arrus OSF BT" panose="02090602060506020304" pitchFamily="18" charset="0"/>
                <a:ea typeface="+mj-ea"/>
                <a:cs typeface="+mj-cs"/>
              </a:rPr>
              <a:t>Ripetiamo: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Maria, Madre della Vita,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in ogni circostanza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ad accogliere, amare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difendere la vita.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C34D854-DC41-DAF1-7225-C28644710E10}"/>
              </a:ext>
            </a:extLst>
          </p:cNvPr>
          <p:cNvSpPr txBox="1">
            <a:spLocks/>
          </p:cNvSpPr>
          <p:nvPr/>
        </p:nvSpPr>
        <p:spPr>
          <a:xfrm>
            <a:off x="518392" y="619901"/>
            <a:ext cx="11238180" cy="763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3800"/>
              </a:lnSpc>
              <a:spcBef>
                <a:spcPts val="1000"/>
              </a:spcBef>
            </a:pPr>
            <a:r>
              <a:rPr lang="it-IT" sz="3600" dirty="0">
                <a:ln>
                  <a:solidFill>
                    <a:srgbClr val="FF0066"/>
                  </a:solidFill>
                </a:ln>
              </a:rPr>
              <a:t>Preghiamo per </a:t>
            </a:r>
            <a:b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</a:b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chi </a:t>
            </a:r>
            <a:r>
              <a:rPr lang="it-IT" sz="3600" i="1" dirty="0" err="1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chi</a:t>
            </a: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 non ama più la sua vita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5476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47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25" y="42591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09609"/>
            <a:ext cx="7886775" cy="54844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3200" spc="50" dirty="0">
                <a:solidFill>
                  <a:srgbClr val="0070C0"/>
                </a:solidFill>
              </a:rPr>
              <a:t>O Maria</a:t>
            </a:r>
            <a:r>
              <a:rPr lang="it-IT" sz="2700" spc="50" dirty="0"/>
              <a:t>, </a:t>
            </a:r>
            <a:br>
              <a:rPr lang="it-IT" sz="2700" spc="50" dirty="0"/>
            </a:br>
            <a:r>
              <a:rPr lang="it-IT" sz="2700" spc="50" dirty="0">
                <a:solidFill>
                  <a:srgbClr val="002060"/>
                </a:solidFill>
              </a:rPr>
              <a:t>Madre di Gesù e Madre nostra,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dal tuo grembo è nata la vita del Figlio di Dio,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Gesù nostro Salvatore.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ad amare e a desiderare la vita.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di tenerezza</a:t>
            </a:r>
            <a:r>
              <a:rPr lang="it-IT" sz="2700" spc="50" dirty="0">
                <a:solidFill>
                  <a:srgbClr val="002060"/>
                </a:solidFill>
              </a:rPr>
              <a:t>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intercedi perché ogni donna e ogni uomo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accolga la vita come dono,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custodisca con cura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e la viva nella condivisione e nella solidarietà.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vita</a:t>
            </a:r>
            <a:r>
              <a:rPr lang="it-IT" sz="2700" spc="50" dirty="0">
                <a:solidFill>
                  <a:srgbClr val="002060"/>
                </a:solidFill>
              </a:rPr>
              <a:t>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prega per noi.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9EB7EC-26AD-ACB8-F4F3-A08F30CD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69" y="882651"/>
            <a:ext cx="7784856" cy="5951122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>
              <a:ln w="19050"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21" y="268427"/>
            <a:ext cx="6514158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Preghiera Iniziale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93" y="1301858"/>
            <a:ext cx="7935132" cy="5431516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12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Maria, Madre degli uomini, </a:t>
            </a:r>
            <a:br>
              <a:rPr lang="it-IT" sz="2700" spc="50" dirty="0"/>
            </a:br>
            <a:r>
              <a:rPr lang="it-IT" sz="2700" spc="50" dirty="0"/>
              <a:t>accogli la nostra preghiera che fa eco </a:t>
            </a:r>
            <a:br>
              <a:rPr lang="it-IT" sz="2700" spc="50" dirty="0"/>
            </a:br>
            <a:r>
              <a:rPr lang="it-IT" sz="2700" spc="50" dirty="0"/>
              <a:t>al grido angoscioso delle vittime dell'aborto, </a:t>
            </a:r>
            <a:br>
              <a:rPr lang="it-IT" sz="2700" spc="50" dirty="0"/>
            </a:br>
            <a:r>
              <a:rPr lang="it-IT" sz="2700" spc="50" dirty="0"/>
              <a:t>dell'odio, della guerra </a:t>
            </a:r>
            <a:br>
              <a:rPr lang="it-IT" sz="2700" spc="50" dirty="0"/>
            </a:br>
            <a:r>
              <a:rPr lang="it-IT" sz="2700" spc="50" dirty="0"/>
              <a:t>e dei tanti attentati alla vita.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Sii sostegno </a:t>
            </a:r>
            <a:r>
              <a:rPr lang="it-IT" sz="2700" spc="50" dirty="0"/>
              <a:t>per i deboli </a:t>
            </a:r>
            <a:br>
              <a:rPr lang="it-IT" sz="2700" spc="50" dirty="0"/>
            </a:br>
            <a:r>
              <a:rPr lang="it-IT" sz="2700" spc="50" dirty="0"/>
              <a:t>e conforto per chi ingiustamente patisce.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Tocca il cuore </a:t>
            </a:r>
            <a:r>
              <a:rPr lang="it-IT" sz="2700" spc="50" dirty="0"/>
              <a:t>di chi rifiuta la luce della verità e, uccidendo, mortifica la sua stessa umanità.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Ricorriamo a Te </a:t>
            </a:r>
            <a:r>
              <a:rPr lang="it-IT" sz="2700" spc="50" dirty="0"/>
              <a:t>fiduciosi, </a:t>
            </a:r>
            <a:br>
              <a:rPr lang="it-IT" sz="2700" spc="50" dirty="0"/>
            </a:br>
            <a:r>
              <a:rPr lang="it-IT" sz="2700" spc="50" dirty="0"/>
              <a:t>Madre di misericordia, </a:t>
            </a:r>
            <a:br>
              <a:rPr lang="it-IT" sz="2700" spc="50" dirty="0"/>
            </a:br>
            <a:r>
              <a:rPr lang="it-IT" sz="2700" spc="50" dirty="0"/>
              <a:t>Madre della vita. </a:t>
            </a:r>
          </a:p>
          <a:p>
            <a:pPr marL="0" indent="0" algn="r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0" i="1" spc="50" dirty="0"/>
              <a:t>Giovanni Paolo II </a:t>
            </a:r>
            <a:br>
              <a:rPr lang="it-IT" sz="2700" b="0" i="1" spc="50" dirty="0"/>
            </a:br>
            <a:r>
              <a:rPr lang="it-IT" sz="2700" b="0" i="1" spc="50" dirty="0"/>
              <a:t>Angelus, 3 febbraio 1991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99FCD3-8C4C-C46E-5528-23D69229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3438" l="6399" r="96161">
                        <a14:foregroundMark x1="53565" y1="9375" x2="57221" y2="9375"/>
                        <a14:foregroundMark x1="86654" y1="26146" x2="93419" y2="27396"/>
                        <a14:foregroundMark x1="6947" y1="33542" x2="6764" y2="39688"/>
                        <a14:foregroundMark x1="15722" y1="51354" x2="7313" y2="64271"/>
                        <a14:foregroundMark x1="45338" y1="93438" x2="47166" y2="89896"/>
                        <a14:foregroundMark x1="96161" y1="28542" x2="96161" y2="28542"/>
                        <a14:foregroundMark x1="96161" y1="28542" x2="96161" y2="28542"/>
                        <a14:foregroundMark x1="54113" y1="6146" x2="54113" y2="6146"/>
                        <a14:foregroundMark x1="60512" y1="9271" x2="60512" y2="9271"/>
                        <a14:foregroundMark x1="68739" y1="11979" x2="68739" y2="11979"/>
                        <a14:foregroundMark x1="68190" y1="11042" x2="68190" y2="11042"/>
                        <a14:foregroundMark x1="67642" y1="10625" x2="67642" y2="10625"/>
                        <a14:foregroundMark x1="68007" y1="10104" x2="68007" y2="11042"/>
                        <a14:foregroundMark x1="53016" y1="4063" x2="52651" y2="4896"/>
                        <a14:foregroundMark x1="55941" y1="13125" x2="55210" y2="19688"/>
                        <a14:foregroundMark x1="70750" y1="16979" x2="70750" y2="21458"/>
                        <a14:foregroundMark x1="61426" y1="13125" x2="61792" y2="21458"/>
                        <a14:foregroundMark x1="67824" y1="20625" x2="64899" y2="21667"/>
                        <a14:foregroundMark x1="64899" y1="21563" x2="64899" y2="21563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18000"/>
                    </a14:imgEffect>
                    <a14:imgEffect>
                      <a14:brightnessContrast bright="2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968" y="526942"/>
            <a:ext cx="3717682" cy="6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8423"/>
          <a:stretch/>
        </p:blipFill>
        <p:spPr>
          <a:xfrm>
            <a:off x="7187149" y="218239"/>
            <a:ext cx="4080118" cy="5666794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769163" y="542658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Primo mistero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1751309"/>
            <a:ext cx="6162196" cy="4725958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La vita è sacra,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Il Signore ti proteggerà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da ogni male,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egli proteggerà la tua vita.</a:t>
            </a:r>
          </a:p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FF0066"/>
                </a:solidFill>
                <a:latin typeface="Arrus Blk OSF BT" panose="02090805060506020404" pitchFamily="18" charset="0"/>
                <a:ea typeface="+mj-ea"/>
                <a:cs typeface="+mj-cs"/>
              </a:rPr>
              <a:t>Il Signore veglierà su di te, </a:t>
            </a:r>
            <a:br>
              <a:rPr lang="it-IT" sz="2800" dirty="0">
                <a:solidFill>
                  <a:srgbClr val="FF0066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FF0066"/>
                </a:solidFill>
                <a:latin typeface="Arrus Blk OSF BT" panose="02090805060506020404" pitchFamily="18" charset="0"/>
                <a:ea typeface="+mj-ea"/>
                <a:cs typeface="+mj-cs"/>
              </a:rPr>
              <a:t>quando esci e quando entri, </a:t>
            </a:r>
            <a:br>
              <a:rPr lang="it-IT" sz="2800" dirty="0">
                <a:solidFill>
                  <a:srgbClr val="FF0066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FF0066"/>
                </a:solidFill>
                <a:latin typeface="Arrus Blk OSF BT" panose="02090805060506020404" pitchFamily="18" charset="0"/>
                <a:ea typeface="+mj-ea"/>
                <a:cs typeface="+mj-cs"/>
              </a:rPr>
              <a:t>da ora e per sempre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.</a:t>
            </a:r>
          </a:p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b="0" i="1" dirty="0">
                <a:solidFill>
                  <a:srgbClr val="0070C0"/>
                </a:solidFill>
                <a:ea typeface="+mj-ea"/>
                <a:cs typeface="+mj-cs"/>
              </a:rPr>
              <a:t>(Salmo 121:7-8)</a:t>
            </a:r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20" y="1247285"/>
            <a:ext cx="10062098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« La vita umana è sacra perché, fin dal suo inizio,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comporta l'azione creatrice di Dio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e rimane per sempre in una relazione speciale con il Creatore,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suo unico fine.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Solo Dio è il Signore della vita dal suo inizio alla sua fine: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nessuno, in nessuna circostanza, può rivendicare a sé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il diritto di distruggere direttamente un essere umano innocente».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La Scrittura, nel racconto dell'uccisione di Abele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da parte del fratello Caino, </a:t>
            </a:r>
            <a:r>
              <a:rPr lang="it-IT" sz="2400" b="0" dirty="0">
                <a:latin typeface="Franklin Gothic Medium" panose="020B0603020102020204" pitchFamily="34" charset="0"/>
              </a:rPr>
              <a:t>(</a:t>
            </a:r>
            <a:r>
              <a:rPr lang="it-IT" sz="2400" b="0" dirty="0" err="1">
                <a:latin typeface="Franklin Gothic Medium" panose="020B0603020102020204" pitchFamily="34" charset="0"/>
              </a:rPr>
              <a:t>Cf</a:t>
            </a:r>
            <a:r>
              <a:rPr lang="it-IT" sz="2400" b="0" dirty="0">
                <a:latin typeface="Franklin Gothic Medium" panose="020B0603020102020204" pitchFamily="34" charset="0"/>
              </a:rPr>
              <a:t> </a:t>
            </a:r>
            <a:r>
              <a:rPr lang="it-IT" sz="2400" b="0" dirty="0" err="1">
                <a:latin typeface="Franklin Gothic Medium" panose="020B0603020102020204" pitchFamily="34" charset="0"/>
              </a:rPr>
              <a:t>Gn</a:t>
            </a:r>
            <a:r>
              <a:rPr lang="it-IT" sz="2400" b="0" dirty="0">
                <a:latin typeface="Franklin Gothic Medium" panose="020B0603020102020204" pitchFamily="34" charset="0"/>
              </a:rPr>
              <a:t> 4,8-12)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rivela, fin dagli inizi della storia umana,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la presenza nell'uomo della collera e della cupidigia,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conseguenze del peccato originale.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▼</a:t>
            </a:r>
            <a:endParaRPr lang="it-IT" sz="27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6191572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Meditazione</a:t>
            </a:r>
          </a:p>
        </p:txBody>
      </p:sp>
    </p:spTree>
    <p:extLst>
      <p:ext uri="{BB962C8B-B14F-4D97-AF65-F5344CB8AC3E}">
        <p14:creationId xmlns:p14="http://schemas.microsoft.com/office/powerpoint/2010/main" val="24297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754" y="1487838"/>
            <a:ext cx="9876118" cy="5191506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L'uomo è diventato il nemico del suo simile.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Dio dichiara la scelleratezza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di questo fratricidio: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« Che hai fatto?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La voce del sangue di tuo fratello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grida a me dal suolo! </a:t>
            </a:r>
            <a:endParaRPr lang="it-IT" sz="2700" dirty="0"/>
          </a:p>
          <a:p>
            <a:pPr marL="0" indent="0">
              <a:lnSpc>
                <a:spcPts val="3000"/>
              </a:lnSpc>
              <a:buNone/>
            </a:pPr>
            <a:r>
              <a:rPr lang="it-IT" sz="2700" dirty="0">
                <a:latin typeface="Franklin Gothic Medium" panose="020B0603020102020204" pitchFamily="34" charset="0"/>
              </a:rPr>
              <a:t>Ora sii maledetto lungi da quel suolo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che per opera della tua mano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ha bevuto il sangue di tuo fratello » </a:t>
            </a:r>
            <a:r>
              <a:rPr lang="it-IT" sz="24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it-IT" sz="2700" dirty="0"/>
          </a:p>
          <a:p>
            <a:pPr marL="0" indent="0">
              <a:lnSpc>
                <a:spcPts val="3000"/>
              </a:lnSpc>
              <a:buNone/>
            </a:pPr>
            <a:r>
              <a:rPr lang="it-IT" sz="2400" b="0" i="1" dirty="0">
                <a:latin typeface="Franklin Gothic Medium" panose="020B0603020102020204" pitchFamily="34" charset="0"/>
              </a:rPr>
              <a:t>Catechismo della Chiesa Cattolica </a:t>
            </a:r>
            <a:br>
              <a:rPr lang="it-IT" sz="2400" b="0" i="1" dirty="0">
                <a:latin typeface="Franklin Gothic Medium" panose="020B0603020102020204" pitchFamily="34" charset="0"/>
              </a:rPr>
            </a:br>
            <a:r>
              <a:rPr lang="it-IT" sz="2400" b="0" i="1" dirty="0">
                <a:latin typeface="Franklin Gothic Medium" panose="020B0603020102020204" pitchFamily="34" charset="0"/>
              </a:rPr>
              <a:t>2258, 2259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DBC68-1992-9301-2467-824EC3B9E6A8}"/>
              </a:ext>
            </a:extLst>
          </p:cNvPr>
          <p:cNvSpPr txBox="1"/>
          <p:nvPr/>
        </p:nvSpPr>
        <p:spPr>
          <a:xfrm>
            <a:off x="2580469" y="509354"/>
            <a:ext cx="8327244" cy="52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rus Blk OSF BT" panose="02090805060506020404" pitchFamily="18" charset="0"/>
                <a:ea typeface="+mn-ea"/>
                <a:cs typeface="+mn-cs"/>
              </a:rPr>
              <a:t>… Meditazione</a:t>
            </a:r>
          </a:p>
        </p:txBody>
      </p:sp>
      <p:pic>
        <p:nvPicPr>
          <p:cNvPr id="3" name="Immagine 2" descr="Immagine che contiene arte, statua, mammifero, mitologia&#10;&#10;Descrizione generata automaticamente">
            <a:extLst>
              <a:ext uri="{FF2B5EF4-FFF2-40B4-BE49-F238E27FC236}">
                <a16:creationId xmlns:a16="http://schemas.microsoft.com/office/drawing/2014/main" id="{B5AB3BCC-EFE2-4F7D-7AB3-7D6CE015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016">
            <a:off x="7188115" y="1930817"/>
            <a:ext cx="4485335" cy="449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8423"/>
          <a:stretch/>
        </p:blipFill>
        <p:spPr>
          <a:xfrm rot="20887219">
            <a:off x="1020372" y="1260121"/>
            <a:ext cx="3758718" cy="5220408"/>
          </a:xfrm>
          <a:prstGeom prst="rect">
            <a:avLst/>
          </a:prstGeom>
        </p:spPr>
      </p:pic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12" y="1939332"/>
            <a:ext cx="6039060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C00000"/>
                </a:solidFill>
                <a:latin typeface="Arrus OSF BT" panose="02090602060506020304" pitchFamily="18" charset="0"/>
                <a:ea typeface="+mj-ea"/>
                <a:cs typeface="+mj-cs"/>
              </a:rPr>
              <a:t>Ripetiamo: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Maria, Madre della Vita,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in ogni circostanza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ad accogliere, amare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difendere la vita.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C34D854-DC41-DAF1-7225-C28644710E10}"/>
              </a:ext>
            </a:extLst>
          </p:cNvPr>
          <p:cNvSpPr txBox="1">
            <a:spLocks/>
          </p:cNvSpPr>
          <p:nvPr/>
        </p:nvSpPr>
        <p:spPr>
          <a:xfrm>
            <a:off x="518392" y="619901"/>
            <a:ext cx="11238180" cy="763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3800"/>
              </a:lnSpc>
              <a:spcBef>
                <a:spcPts val="1000"/>
              </a:spcBef>
            </a:pPr>
            <a:r>
              <a:rPr lang="it-IT" sz="3600" dirty="0">
                <a:ln>
                  <a:solidFill>
                    <a:srgbClr val="FF0066"/>
                  </a:solidFill>
                </a:ln>
              </a:rPr>
              <a:t>Preghiamo per </a:t>
            </a:r>
            <a:b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</a:b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chi ha smarrito il senso della vita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 descr="Immagine che contiene aria aperta, funerale, persona, folla&#10;&#10;Descrizione generata automaticamente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11205" r="24197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945</TotalTime>
  <Words>2400</Words>
  <Application>Microsoft Office PowerPoint</Application>
  <PresentationFormat>Personalizzato</PresentationFormat>
  <Paragraphs>163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44" baseType="lpstr">
      <vt:lpstr>Arrus Blk OSF BT</vt:lpstr>
      <vt:lpstr>Calibri</vt:lpstr>
      <vt:lpstr>Arial</vt:lpstr>
      <vt:lpstr>Wingdings</vt:lpstr>
      <vt:lpstr>Arrus OSF BT</vt:lpstr>
      <vt:lpstr>Franklin Gothic Medium</vt:lpstr>
      <vt:lpstr>Franklin Gothic Demi</vt:lpstr>
      <vt:lpstr>Tema di Office</vt:lpstr>
      <vt:lpstr>1_Tema di Office</vt:lpstr>
      <vt:lpstr>PREGHIERA  DEL  ROSARIO</vt:lpstr>
      <vt:lpstr>Presentazione standard di PowerPoint</vt:lpstr>
      <vt:lpstr>Presentazione standard di PowerPoint</vt:lpstr>
      <vt:lpstr>Preghiera Iniziale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49</cp:revision>
  <dcterms:created xsi:type="dcterms:W3CDTF">2024-04-27T06:42:18Z</dcterms:created>
  <dcterms:modified xsi:type="dcterms:W3CDTF">2024-05-29T10:16:26Z</dcterms:modified>
</cp:coreProperties>
</file>